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2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6" r:id="rId20"/>
    <p:sldId id="277" r:id="rId21"/>
    <p:sldId id="278" r:id="rId22"/>
    <p:sldId id="279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/>
    <p:restoredTop sz="94650"/>
  </p:normalViewPr>
  <p:slideViewPr>
    <p:cSldViewPr snapToGrid="0" snapToObjects="1">
      <p:cViewPr varScale="1">
        <p:scale>
          <a:sx n="130" d="100"/>
          <a:sy n="130" d="100"/>
        </p:scale>
        <p:origin x="208" y="2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685800" y="1143000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1371600" y="2286000"/>
            <a:ext cx="6400799" cy="217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2400" b="1" i="0" u="none" strike="noStrike" cap="none">
                <a:solidFill>
                  <a:srgbClr val="E7E5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46050" algn="l" rtl="0">
              <a:spcBef>
                <a:spcPts val="44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457200" y="4683918"/>
            <a:ext cx="2133599" cy="357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3124200" y="4683918"/>
            <a:ext cx="2895600" cy="357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553200" y="4683918"/>
            <a:ext cx="2133599" cy="3571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Shape 62" descr="UNC_logo_wh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0" y="114300"/>
            <a:ext cx="2381249" cy="61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981200" y="114300"/>
            <a:ext cx="6781800" cy="628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2057400" y="857250"/>
            <a:ext cx="6705599" cy="3829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46050" algn="l" rtl="0">
              <a:spcBef>
                <a:spcPts val="44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1981200" y="4788693"/>
            <a:ext cx="15240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3657600" y="4788693"/>
            <a:ext cx="36576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7467600" y="4788693"/>
            <a:ext cx="1295400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722312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20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1981200" y="4788693"/>
            <a:ext cx="15240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3657600" y="4788693"/>
            <a:ext cx="36576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7467600" y="4788693"/>
            <a:ext cx="1295400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981200" y="114300"/>
            <a:ext cx="6781800" cy="628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2057400" y="857250"/>
            <a:ext cx="3276600" cy="3829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5486400" y="857250"/>
            <a:ext cx="3276600" cy="3829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1981200" y="4788693"/>
            <a:ext cx="15240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3657600" y="4788693"/>
            <a:ext cx="36576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7467600" y="4788693"/>
            <a:ext cx="1295400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2400" b="1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3"/>
          </p:nvPr>
        </p:nvSpPr>
        <p:spPr>
          <a:xfrm>
            <a:off x="4645025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2400" b="1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1981200" y="4788693"/>
            <a:ext cx="15240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3657600" y="4788693"/>
            <a:ext cx="36576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7467600" y="4788693"/>
            <a:ext cx="1295400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981200" y="114300"/>
            <a:ext cx="6781800" cy="628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1981200" y="4788693"/>
            <a:ext cx="15240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3657600" y="4788693"/>
            <a:ext cx="36576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7467600" y="4788693"/>
            <a:ext cx="1295400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1981200" y="4788693"/>
            <a:ext cx="15240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657600" y="4788693"/>
            <a:ext cx="36576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467600" y="4788693"/>
            <a:ext cx="1295400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575050" y="204787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1981200" y="4788693"/>
            <a:ext cx="15240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3657600" y="4788693"/>
            <a:ext cx="36576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7467600" y="4788693"/>
            <a:ext cx="1295400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32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dt" idx="10"/>
          </p:nvPr>
        </p:nvSpPr>
        <p:spPr>
          <a:xfrm>
            <a:off x="1981200" y="4788693"/>
            <a:ext cx="15240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ftr" idx="11"/>
          </p:nvPr>
        </p:nvSpPr>
        <p:spPr>
          <a:xfrm>
            <a:off x="3657600" y="4788693"/>
            <a:ext cx="36576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7467600" y="4788693"/>
            <a:ext cx="1295400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981200" y="114300"/>
            <a:ext cx="6781800" cy="628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 rot="5400000">
            <a:off x="3495675" y="-581024"/>
            <a:ext cx="3829049" cy="670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46050" algn="l" rtl="0">
              <a:spcBef>
                <a:spcPts val="44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dt" idx="10"/>
          </p:nvPr>
        </p:nvSpPr>
        <p:spPr>
          <a:xfrm>
            <a:off x="1981200" y="4788693"/>
            <a:ext cx="15240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ftr" idx="11"/>
          </p:nvPr>
        </p:nvSpPr>
        <p:spPr>
          <a:xfrm>
            <a:off x="3657600" y="4788693"/>
            <a:ext cx="36576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7467600" y="4788693"/>
            <a:ext cx="1295400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 rot="5400000">
            <a:off x="5629274" y="1552575"/>
            <a:ext cx="4572000" cy="1695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 rot="5400000">
            <a:off x="2162174" y="-66674"/>
            <a:ext cx="4572000" cy="493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46050" algn="l" rtl="0">
              <a:spcBef>
                <a:spcPts val="44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dt" idx="10"/>
          </p:nvPr>
        </p:nvSpPr>
        <p:spPr>
          <a:xfrm>
            <a:off x="1981200" y="4788693"/>
            <a:ext cx="15240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ftr" idx="11"/>
          </p:nvPr>
        </p:nvSpPr>
        <p:spPr>
          <a:xfrm>
            <a:off x="3657600" y="4788693"/>
            <a:ext cx="36576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467600" y="4788693"/>
            <a:ext cx="1295400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511627" y="197643"/>
            <a:ext cx="8088086" cy="7310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/>
          <p:nvPr/>
        </p:nvSpPr>
        <p:spPr>
          <a:xfrm>
            <a:off x="8528050" y="4933950"/>
            <a:ext cx="384174" cy="113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89856" y="775433"/>
            <a:ext cx="8131628" cy="441041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57150" algn="l" rtl="0">
              <a:spcBef>
                <a:spcPts val="7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0" algn="l" rtl="0">
              <a:spcBef>
                <a:spcPts val="7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spcBef>
                <a:spcPts val="7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spcBef>
                <a:spcPts val="7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81000" y="1063228"/>
            <a:ext cx="8458200" cy="3623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46050" algn="l" rtl="0">
              <a:spcBef>
                <a:spcPts val="44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/>
          </p:nvPr>
        </p:nvSpPr>
        <p:spPr>
          <a:xfrm>
            <a:off x="685800" y="1597818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44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722312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20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381000" y="1063228"/>
            <a:ext cx="4152899" cy="3623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4686300" y="1063228"/>
            <a:ext cx="4152899" cy="3623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2400" b="1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3"/>
          </p:nvPr>
        </p:nvSpPr>
        <p:spPr>
          <a:xfrm>
            <a:off x="4645025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2400" b="1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8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6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575050" y="204787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32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4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1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rgbClr val="B2B2B2"/>
              </a:buClr>
              <a:buFont typeface="Arial"/>
              <a:buNone/>
              <a:defRPr sz="9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 rot="5400000">
            <a:off x="2798564" y="-1354335"/>
            <a:ext cx="3623071" cy="84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46050" algn="l" rtl="0">
              <a:spcBef>
                <a:spcPts val="44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 rot="5400000">
            <a:off x="5695949" y="1543049"/>
            <a:ext cx="4171950" cy="2114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 rot="5400000">
            <a:off x="1390649" y="-495300"/>
            <a:ext cx="4171950" cy="6191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46050" algn="l" rtl="0">
              <a:spcBef>
                <a:spcPts val="44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981200" y="114300"/>
            <a:ext cx="6781800" cy="628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2057400" y="857250"/>
            <a:ext cx="6705599" cy="3829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46050" algn="l" rtl="0">
              <a:spcBef>
                <a:spcPts val="44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1981200" y="4788693"/>
            <a:ext cx="15240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657600" y="4788693"/>
            <a:ext cx="3657600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7467600" y="4788693"/>
            <a:ext cx="1295400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81000" y="1063228"/>
            <a:ext cx="8458200" cy="3623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46050" algn="l" rtl="0">
              <a:spcBef>
                <a:spcPts val="44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2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381000" y="4791075"/>
            <a:ext cx="1981199" cy="295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2590800" y="4788693"/>
            <a:ext cx="4038599" cy="297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6858000" y="4788693"/>
            <a:ext cx="1981199" cy="29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broadinstitute.org/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subTitle" idx="1"/>
          </p:nvPr>
        </p:nvSpPr>
        <p:spPr>
          <a:xfrm>
            <a:off x="685800" y="3729000"/>
            <a:ext cx="7772400" cy="1643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ctrTitle"/>
          </p:nvPr>
        </p:nvSpPr>
        <p:spPr>
          <a:xfrm>
            <a:off x="413075" y="886450"/>
            <a:ext cx="8153400" cy="1257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4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/>
              <a:t>10,000 ft View of Genomics Lab Techniques &amp; Analyses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457200" y="6667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Whole Genome Amplification</a:t>
            </a: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300" y="1714499"/>
            <a:ext cx="3942449" cy="31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5490475" y="1843750"/>
            <a:ext cx="3422400" cy="282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0000FF"/>
                </a:solidFill>
              </a:rPr>
              <a:t>Same idea as Amplicon Sequencing, except:</a:t>
            </a:r>
          </a:p>
          <a:p>
            <a:pPr lvl="0">
              <a:spcBef>
                <a:spcPts val="0"/>
              </a:spcBef>
              <a:buNone/>
            </a:pPr>
            <a:endParaRPr sz="1200" b="1"/>
          </a:p>
          <a:p>
            <a:pPr marL="457200" lvl="0" indent="-304800" rtl="0">
              <a:spcBef>
                <a:spcPts val="0"/>
              </a:spcBef>
              <a:buSzPct val="100000"/>
              <a:buChar char="●"/>
            </a:pPr>
            <a:r>
              <a:rPr lang="en" sz="1200" b="1"/>
              <a:t>A few primers that will amplify the whole entire genome</a:t>
            </a:r>
          </a:p>
          <a:p>
            <a:pPr lvl="0" rtl="0">
              <a:spcBef>
                <a:spcPts val="0"/>
              </a:spcBef>
              <a:buNone/>
            </a:pPr>
            <a:endParaRPr sz="1200" b="1"/>
          </a:p>
          <a:p>
            <a:pPr marL="457200" lvl="0" indent="-304800" rtl="0">
              <a:spcBef>
                <a:spcPts val="0"/>
              </a:spcBef>
              <a:buSzPct val="100000"/>
              <a:buChar char="●"/>
            </a:pPr>
            <a:r>
              <a:rPr lang="en" sz="1200" b="1"/>
              <a:t>Different Taq (Polymerase Phi 29)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6638925" y="4831900"/>
            <a:ext cx="4204500" cy="3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800" b="1"/>
              <a:t>Figure ripped from http://www.affymetrix.com/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457200" y="6667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Selective Whole Genome Amplification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6334125" y="4755700"/>
            <a:ext cx="2680500" cy="3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/>
              <a:t>Leichty &amp; Brisson, 2014</a:t>
            </a:r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26" y="1265475"/>
            <a:ext cx="5073749" cy="352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6218475" y="1503550"/>
            <a:ext cx="2531100" cy="282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0000FF"/>
                </a:solidFill>
              </a:rPr>
              <a:t>Same idea as WGA, we are just being more clever with the bioinformatics</a:t>
            </a:r>
          </a:p>
          <a:p>
            <a:pPr lvl="0" rtl="0">
              <a:spcBef>
                <a:spcPts val="0"/>
              </a:spcBef>
              <a:buNone/>
            </a:pPr>
            <a:endParaRPr sz="1200" b="1"/>
          </a:p>
        </p:txBody>
      </p:sp>
      <p:pic>
        <p:nvPicPr>
          <p:cNvPr id="299" name="Shape 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0" y="3658024"/>
            <a:ext cx="1279075" cy="8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1564825" y="3253900"/>
            <a:ext cx="2129100" cy="16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/>
              <a:t>Don’t bind to human, do bind to malaria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457200" y="6667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Sanger Sequencing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6102800" y="4787100"/>
            <a:ext cx="2748600" cy="3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800" b="1"/>
              <a:t>Images ripped from google images, Wikipeida, etc 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53" y="1818674"/>
            <a:ext cx="1942749" cy="280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125" y="1707675"/>
            <a:ext cx="4375441" cy="28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457200" y="6667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Next Gen Sequencing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6102800" y="4787100"/>
            <a:ext cx="2748600" cy="3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800" b="1"/>
              <a:t>Images ripped from google images, Wikipeida, etc 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52" y="1553924"/>
            <a:ext cx="4934298" cy="29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099" y="1948237"/>
            <a:ext cx="2720700" cy="2049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PCR ERRORS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649" y="1006049"/>
            <a:ext cx="5044572" cy="371374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6335475" y="4811500"/>
            <a:ext cx="2755500" cy="60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/>
              <a:t>Figure from Nick J. Hathaway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Sequencing ERRORS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6335475" y="4811500"/>
            <a:ext cx="2755500" cy="60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/>
              <a:t>Figure from Nick J. Hathaway</a:t>
            </a:r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24" y="1276300"/>
            <a:ext cx="7844497" cy="32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457200" y="7429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Multiclonal Infections &amp; Multiplicity of Infection 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53" y="1898175"/>
            <a:ext cx="3581225" cy="304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700" y="2138700"/>
            <a:ext cx="3281975" cy="291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457200" y="7429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do we resolve these errors and complexities: </a:t>
            </a:r>
            <a:r>
              <a:rPr lang="en" u="sng"/>
              <a:t>GATK Best Practices</a:t>
            </a: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495" y="1646475"/>
            <a:ext cx="1628249" cy="3211298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/>
        </p:nvSpPr>
        <p:spPr>
          <a:xfrm>
            <a:off x="4640025" y="1775725"/>
            <a:ext cx="3952800" cy="287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Align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Fix Mates (</a:t>
            </a:r>
            <a:r>
              <a:rPr lang="en" i="1" dirty="0"/>
              <a:t>If Illumina)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Sort </a:t>
            </a:r>
            <a:r>
              <a:rPr lang="en" i="1" dirty="0"/>
              <a:t>(for efficiency)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Mark Duplicates &amp; </a:t>
            </a:r>
            <a:r>
              <a:rPr lang="en" dirty="0" err="1"/>
              <a:t>Deduplicate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+/- Merge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Realign </a:t>
            </a:r>
            <a:r>
              <a:rPr lang="en" dirty="0" err="1"/>
              <a:t>Indels</a:t>
            </a:r>
            <a:r>
              <a:rPr lang="en" dirty="0"/>
              <a:t>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i="1" dirty="0"/>
          </a:p>
        </p:txBody>
      </p:sp>
      <p:sp>
        <p:nvSpPr>
          <p:cNvPr id="365" name="Shape 365"/>
          <p:cNvSpPr txBox="1"/>
          <p:nvPr/>
        </p:nvSpPr>
        <p:spPr>
          <a:xfrm>
            <a:off x="1234150" y="1696800"/>
            <a:ext cx="3952800" cy="287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Fastq</a:t>
            </a:r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SAM/BAM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878826" y="4877007"/>
            <a:ext cx="6400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software.broadinstitute.org</a:t>
            </a:r>
            <a:r>
              <a:rPr lang="en-US" sz="1000" dirty="0"/>
              <a:t>/</a:t>
            </a:r>
            <a:r>
              <a:rPr lang="en-US" sz="1000" dirty="0" err="1"/>
              <a:t>gatk</a:t>
            </a:r>
            <a:r>
              <a:rPr lang="en-US" sz="1000" dirty="0"/>
              <a:t>/best-practices/bp_3step.php?case=</a:t>
            </a:r>
            <a:r>
              <a:rPr lang="en-US" sz="1000" dirty="0" err="1"/>
              <a:t>GermShortWGS</a:t>
            </a:r>
            <a:endParaRPr lang="en-US" sz="1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457200" y="7429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do we resolve these errors and complexities: </a:t>
            </a:r>
            <a:r>
              <a:rPr lang="en" u="sng"/>
              <a:t>GATK Best Practices</a:t>
            </a:r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745" y="1577451"/>
            <a:ext cx="6048352" cy="3317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 txBox="1"/>
          <p:nvPr/>
        </p:nvSpPr>
        <p:spPr>
          <a:xfrm>
            <a:off x="599271" y="1907686"/>
            <a:ext cx="7617300" cy="287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 err="1"/>
              <a:t>Fastq</a:t>
            </a:r>
            <a:endParaRPr lang="en" b="1" dirty="0"/>
          </a:p>
          <a:p>
            <a:pPr lvl="0">
              <a:spcBef>
                <a:spcPts val="0"/>
              </a:spcBef>
              <a:buNone/>
            </a:pPr>
            <a:endParaRPr b="1" dirty="0"/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						</a:t>
            </a:r>
            <a:r>
              <a:rPr lang="en-US" b="1" dirty="0" smtClean="0"/>
              <a:t>	</a:t>
            </a:r>
            <a:r>
              <a:rPr lang="en" b="1" dirty="0" smtClean="0"/>
              <a:t>VCF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							</a:t>
            </a:r>
            <a:r>
              <a:rPr lang="en-US" b="1" dirty="0"/>
              <a:t>	</a:t>
            </a:r>
            <a:r>
              <a:rPr lang="en" b="1" dirty="0"/>
              <a:t>												</a:t>
            </a:r>
            <a:endParaRPr b="1"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SAM/BAM</a:t>
            </a:r>
            <a:endParaRPr lang="en-US" b="1" dirty="0"/>
          </a:p>
          <a:p>
            <a:pPr lvl="0"/>
            <a:r>
              <a:rPr lang="en-US" b="1" dirty="0" smtClean="0"/>
              <a:t>							R </a:t>
            </a:r>
            <a:r>
              <a:rPr lang="en-US" b="1" dirty="0"/>
              <a:t>Packages</a:t>
            </a:r>
          </a:p>
          <a:p>
            <a:pPr lvl="0"/>
            <a:endParaRPr lang="en-US" b="1" dirty="0"/>
          </a:p>
          <a:p>
            <a:pPr lvl="0" rtl="0">
              <a:spcBef>
                <a:spcPts val="0"/>
              </a:spcBef>
              <a:buNone/>
            </a:pPr>
            <a:endParaRPr lang="en" b="1" dirty="0"/>
          </a:p>
        </p:txBody>
      </p:sp>
      <p:sp>
        <p:nvSpPr>
          <p:cNvPr id="2" name="Rectangle 1"/>
          <p:cNvSpPr/>
          <p:nvPr/>
        </p:nvSpPr>
        <p:spPr>
          <a:xfrm>
            <a:off x="3878826" y="4877007"/>
            <a:ext cx="6400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software.broadinstitute.org</a:t>
            </a:r>
            <a:r>
              <a:rPr lang="en-US" sz="1000" dirty="0"/>
              <a:t>/</a:t>
            </a:r>
            <a:r>
              <a:rPr lang="en-US" sz="1000" dirty="0" err="1"/>
              <a:t>gatk</a:t>
            </a:r>
            <a:r>
              <a:rPr lang="en-US" sz="1000" dirty="0"/>
              <a:t>/best-practices/bp_3step.php?case=</a:t>
            </a:r>
            <a:r>
              <a:rPr lang="en-US" sz="1000" dirty="0" err="1"/>
              <a:t>GermShortWGS</a:t>
            </a:r>
            <a:endParaRPr lang="en-US" sz="1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title"/>
          </p:nvPr>
        </p:nvSpPr>
        <p:spPr>
          <a:xfrm>
            <a:off x="457200" y="7429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Positive Selection Evidence </a:t>
            </a:r>
            <a:r>
              <a:rPr lang="en" sz="2400"/>
              <a:t>(</a:t>
            </a:r>
            <a:r>
              <a:rPr lang="en" sz="2400" i="1"/>
              <a:t>the analyses)</a:t>
            </a:r>
          </a:p>
        </p:txBody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457200" y="872100"/>
            <a:ext cx="6809100" cy="419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</a:pPr>
            <a:r>
              <a:rPr lang="en" sz="1800" b="1"/>
              <a:t>Nucleotide Heterozygosity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1800" b="1"/>
              <a:t> 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</a:pPr>
            <a:r>
              <a:rPr lang="en" sz="1800" b="1"/>
              <a:t>Extended Haplotype Heterozygosity 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</a:pPr>
            <a:r>
              <a:rPr lang="en" sz="1800" b="1" i="1"/>
              <a:t>nSL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</a:pPr>
            <a:r>
              <a:rPr lang="en" sz="1800" b="1" i="1"/>
              <a:t>Selscan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800" b="1" i="1"/>
          </a:p>
          <a:p>
            <a:pPr marL="457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800" b="1" i="1"/>
          </a:p>
          <a:p>
            <a:pPr marL="457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800" b="1" i="1"/>
          </a:p>
          <a:p>
            <a:pPr marL="4572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</a:pPr>
            <a:r>
              <a:rPr lang="en" sz="1800" b="1" i="1"/>
              <a:t>All of these assumptions and analyses rely on Identity By Descent, Hardy-Weinberg Equilibrium, Fst (Population Structure), </a:t>
            </a:r>
            <a:r>
              <a:rPr lang="en" sz="1800" b="1" i="1">
                <a:solidFill>
                  <a:schemeClr val="accent2"/>
                </a:solidFill>
              </a:rPr>
              <a:t>etc.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6452500" y="4822500"/>
            <a:ext cx="3497100" cy="2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Figure ripped from Nature.com</a:t>
            </a:r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99" y="1921925"/>
            <a:ext cx="3581400" cy="18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Acknowledgements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457200" y="872099"/>
            <a:ext cx="8458200" cy="419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</a:pPr>
            <a:r>
              <a:rPr lang="en" dirty="0"/>
              <a:t>Major contributions have been made by Nicholas Hathaway and Christian </a:t>
            </a:r>
            <a:r>
              <a:rPr lang="en" dirty="0" err="1"/>
              <a:t>Parobek</a:t>
            </a:r>
            <a:r>
              <a:rPr lang="en" dirty="0"/>
              <a:t> to the techniques and figures seen below. 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i="1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I have attempted to credit figures to the best of my ability. 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These tutorial is incomplete.</a:t>
            </a:r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457200" y="7429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Resources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5347625" y="1387950"/>
            <a:ext cx="3565200" cy="327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b="1" dirty="0"/>
              <a:t>R Packages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PEGAS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ADEGENET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APE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Other Programs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Mega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DNA Star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US" dirty="0" err="1" smtClean="0"/>
              <a:t>Geneious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Websites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" dirty="0">
                <a:hlinkClick r:id="rId3"/>
              </a:rPr>
              <a:t>https://software.broadinstitute.org</a:t>
            </a:r>
            <a:r>
              <a:rPr lang="en" dirty="0" smtClean="0">
                <a:hlinkClick r:id="rId3"/>
              </a:rPr>
              <a:t>/</a:t>
            </a:r>
            <a:endParaRPr lang="en-US" dirty="0" smtClean="0"/>
          </a:p>
          <a:p>
            <a:pPr marL="457200" lvl="0" indent="-228600">
              <a:buChar char="●"/>
            </a:pPr>
            <a:r>
              <a:rPr lang="en-US" dirty="0"/>
              <a:t>http://</a:t>
            </a:r>
            <a:r>
              <a:rPr lang="en-US" dirty="0" err="1"/>
              <a:t>samtools.sourceforge.net</a:t>
            </a:r>
            <a:r>
              <a:rPr lang="en-US" dirty="0"/>
              <a:t>/</a:t>
            </a:r>
            <a:endParaRPr lang="en" dirty="0"/>
          </a:p>
        </p:txBody>
      </p:sp>
      <p:pic>
        <p:nvPicPr>
          <p:cNvPr id="387" name="Shape 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75" y="1624700"/>
            <a:ext cx="2014549" cy="287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1249" y="1563462"/>
            <a:ext cx="1940274" cy="300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Overview 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457200" y="872099"/>
            <a:ext cx="8458200" cy="419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</a:pPr>
            <a:r>
              <a:rPr lang="en"/>
              <a:t>What are “we” doing and why do we do it?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/>
              <a:t>How are we doing that?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/>
              <a:t>What analyses?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Genomics Intent </a:t>
            </a:r>
            <a:r>
              <a:rPr lang="en" sz="2400" i="1"/>
              <a:t>(The What)</a:t>
            </a:r>
            <a:r>
              <a:rPr lang="en" sz="2400"/>
              <a:t> 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457200" y="872099"/>
            <a:ext cx="8458200" cy="419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/>
              <a:t>Search for and predict evolution/positive selection as it relates to drug resistance </a:t>
            </a:r>
            <a:r>
              <a:rPr lang="en" sz="1800" b="1" i="1"/>
              <a:t>(and now diagnostic resistance)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b="1"/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 i="1"/>
              <a:t>Use meta/epidemiological data to explain the genetic events we are observing 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 i="1"/>
              <a:t>I.e. Why is there evidence of recent selection on gene X?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does “evolution” mean? </a:t>
            </a:r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457200" y="872100"/>
            <a:ext cx="5407500" cy="419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/>
              <a:t>Evolution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 i="1"/>
              <a:t>Descent with modification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b="1" i="1"/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 i="1"/>
              <a:t>(DNA) Genomics “speak”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 i="1"/>
              <a:t>Nonsynonymous mutations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b="1" i="1"/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 i="1"/>
              <a:t>Ok, great...How do we get these A, T, G, C bases?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223" y="1243537"/>
            <a:ext cx="2046099" cy="34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6287850" y="2896975"/>
            <a:ext cx="348300" cy="49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/>
              <a:t>A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5864675" y="4299850"/>
            <a:ext cx="2755500" cy="60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indent="457200">
              <a:spcBef>
                <a:spcPts val="0"/>
              </a:spcBef>
              <a:buNone/>
            </a:pPr>
            <a:r>
              <a:rPr lang="en" b="1"/>
              <a:t>SYN		NonSyn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Approach </a:t>
            </a:r>
            <a:r>
              <a:rPr lang="en" sz="2400" i="1"/>
              <a:t>(The How)</a:t>
            </a:r>
            <a:r>
              <a:rPr lang="en" sz="2400"/>
              <a:t> 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048399"/>
            <a:ext cx="2247150" cy="14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97" y="2605150"/>
            <a:ext cx="2197550" cy="146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54450" y="3939274"/>
            <a:ext cx="3252000" cy="120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1800" b="1"/>
              <a:t>Obstacles</a:t>
            </a:r>
            <a:r>
              <a:rPr lang="en" sz="1800"/>
              <a:t>: </a:t>
            </a:r>
            <a:r>
              <a:rPr lang="en" sz="1800">
                <a:solidFill>
                  <a:srgbClr val="000000"/>
                </a:solidFill>
              </a:rPr>
              <a:t>Human gDNA, </a:t>
            </a:r>
            <a:r>
              <a:rPr lang="en" sz="1800" i="1">
                <a:solidFill>
                  <a:srgbClr val="000000"/>
                </a:solidFill>
              </a:rPr>
              <a:t>Human mtDNA → leukodeplete</a:t>
            </a:r>
          </a:p>
        </p:txBody>
      </p:sp>
      <p:sp>
        <p:nvSpPr>
          <p:cNvPr id="247" name="Shape 247"/>
          <p:cNvSpPr/>
          <p:nvPr/>
        </p:nvSpPr>
        <p:spPr>
          <a:xfrm>
            <a:off x="5095875" y="1347100"/>
            <a:ext cx="3591000" cy="33882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8014600" y="4395100"/>
            <a:ext cx="401400" cy="340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9" name="Shape 249"/>
          <p:cNvCxnSpPr/>
          <p:nvPr/>
        </p:nvCxnSpPr>
        <p:spPr>
          <a:xfrm rot="10800000" flipH="1">
            <a:off x="1489975" y="2952800"/>
            <a:ext cx="4728600" cy="6735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50" name="Shape 250"/>
          <p:cNvSpPr txBox="1"/>
          <p:nvPr/>
        </p:nvSpPr>
        <p:spPr>
          <a:xfrm>
            <a:off x="3136450" y="2773125"/>
            <a:ext cx="1564800" cy="3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>
                <a:solidFill>
                  <a:schemeClr val="dk2"/>
                </a:solidFill>
              </a:rPr>
              <a:t>PCR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Approach </a:t>
            </a:r>
            <a:r>
              <a:rPr lang="en" sz="2400" i="1"/>
              <a:t>(The How)</a:t>
            </a:r>
            <a:r>
              <a:rPr lang="en" sz="2400"/>
              <a:t> 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872099"/>
            <a:ext cx="8458200" cy="419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</a:pPr>
            <a:r>
              <a:rPr lang="en" b="1" dirty="0"/>
              <a:t>Amplicon Sequencing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 dirty="0" smtClean="0"/>
              <a:t>Targeted </a:t>
            </a:r>
            <a:r>
              <a:rPr lang="en" b="1" dirty="0"/>
              <a:t>Amplicon </a:t>
            </a:r>
            <a:r>
              <a:rPr lang="en" b="1" dirty="0" err="1" smtClean="0"/>
              <a:t>Seq</a:t>
            </a:r>
            <a:endParaRPr lang="en-US" b="1" dirty="0" smtClean="0"/>
          </a:p>
          <a:p>
            <a:pPr marL="914400" lvl="1" indent="-228600">
              <a:spcBef>
                <a:spcPts val="480"/>
              </a:spcBef>
            </a:pPr>
            <a:r>
              <a:rPr lang="en" b="1" dirty="0" smtClean="0"/>
              <a:t>Multiplex </a:t>
            </a:r>
            <a:r>
              <a:rPr lang="en" b="1" dirty="0"/>
              <a:t>Amplicon </a:t>
            </a:r>
            <a:r>
              <a:rPr lang="en" b="1" dirty="0" err="1"/>
              <a:t>Seq</a:t>
            </a:r>
            <a:r>
              <a:rPr lang="en" b="1" dirty="0"/>
              <a:t> </a:t>
            </a:r>
            <a:endParaRPr lang="en-US" b="1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b="1" dirty="0"/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 dirty="0"/>
              <a:t>Whole Genome Sequencing</a:t>
            </a:r>
          </a:p>
          <a:p>
            <a:pPr marL="914400" marR="0" lvl="1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 dirty="0"/>
              <a:t>Whole Genome Amplification</a:t>
            </a:r>
          </a:p>
          <a:p>
            <a: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 b="1" dirty="0"/>
              <a:t>Selective WGA = fancy talk for better bioinformatics prior to WGA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Approach </a:t>
            </a:r>
            <a:r>
              <a:rPr lang="en" sz="2400" i="1"/>
              <a:t>(The How)</a:t>
            </a:r>
            <a:r>
              <a:rPr lang="en" sz="2400"/>
              <a:t> </a:t>
            </a: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457200" y="567299"/>
            <a:ext cx="8458200" cy="419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ct val="171428"/>
              <a:buFont typeface="Arial"/>
            </a:pPr>
            <a:r>
              <a:rPr lang="en" b="1"/>
              <a:t>Design Primers </a:t>
            </a:r>
            <a:r>
              <a:rPr lang="en" sz="1400" b="1" i="1"/>
              <a:t>(same idea in Amplicon &amp; WGA)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652" y="1821100"/>
            <a:ext cx="5097824" cy="332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6259275" y="4354300"/>
            <a:ext cx="2755500" cy="60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/>
              <a:t>Figure from Nick J. Hathaway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8229600" cy="49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Amplicon Seq</a:t>
            </a: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 t="10586"/>
          <a:stretch/>
        </p:blipFill>
        <p:spPr>
          <a:xfrm>
            <a:off x="1338950" y="1094025"/>
            <a:ext cx="6476999" cy="34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6259275" y="4506700"/>
            <a:ext cx="2755500" cy="60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/>
              <a:t>Figure from Nick J. Hathaway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3">
      <a:dk1>
        <a:srgbClr val="414141"/>
      </a:dk1>
      <a:lt1>
        <a:srgbClr val="FFFFFF"/>
      </a:lt1>
      <a:dk2>
        <a:srgbClr val="284B90"/>
      </a:dk2>
      <a:lt2>
        <a:srgbClr val="909090"/>
      </a:lt2>
      <a:accent1>
        <a:srgbClr val="BBE0E3"/>
      </a:accent1>
      <a:accent2>
        <a:srgbClr val="335FB7"/>
      </a:accent2>
      <a:accent3>
        <a:srgbClr val="FFFFFF"/>
      </a:accent3>
      <a:accent4>
        <a:srgbClr val="363636"/>
      </a:accent4>
      <a:accent5>
        <a:srgbClr val="DAEDEF"/>
      </a:accent5>
      <a:accent6>
        <a:srgbClr val="2D55A6"/>
      </a:accent6>
      <a:hlink>
        <a:srgbClr val="99CC00"/>
      </a:hlink>
      <a:folHlink>
        <a:srgbClr val="E9E0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Custom Design 13">
      <a:dk1>
        <a:srgbClr val="414141"/>
      </a:dk1>
      <a:lt1>
        <a:srgbClr val="FFFFFF"/>
      </a:lt1>
      <a:dk2>
        <a:srgbClr val="284B90"/>
      </a:dk2>
      <a:lt2>
        <a:srgbClr val="909090"/>
      </a:lt2>
      <a:accent1>
        <a:srgbClr val="BBE0E3"/>
      </a:accent1>
      <a:accent2>
        <a:srgbClr val="335FB7"/>
      </a:accent2>
      <a:accent3>
        <a:srgbClr val="FFFFFF"/>
      </a:accent3>
      <a:accent4>
        <a:srgbClr val="363636"/>
      </a:accent4>
      <a:accent5>
        <a:srgbClr val="DAEDEF"/>
      </a:accent5>
      <a:accent6>
        <a:srgbClr val="2D55A6"/>
      </a:accent6>
      <a:hlink>
        <a:srgbClr val="99CC00"/>
      </a:hlink>
      <a:folHlink>
        <a:srgbClr val="E9E0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460</Words>
  <Application>Microsoft Macintosh PowerPoint</Application>
  <PresentationFormat>On-screen Show (16:9)</PresentationFormat>
  <Paragraphs>136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simple-light-2</vt:lpstr>
      <vt:lpstr>Default Design</vt:lpstr>
      <vt:lpstr>Custom Design</vt:lpstr>
      <vt:lpstr> 10,000 ft View of Genomics Lab Techniques &amp; Analyses</vt:lpstr>
      <vt:lpstr>Acknowledgements</vt:lpstr>
      <vt:lpstr>Overview </vt:lpstr>
      <vt:lpstr>Genomics Intent (The What) </vt:lpstr>
      <vt:lpstr>What does “evolution” mean? </vt:lpstr>
      <vt:lpstr>Approach (The How) </vt:lpstr>
      <vt:lpstr>Approach (The How) </vt:lpstr>
      <vt:lpstr>Approach (The How) </vt:lpstr>
      <vt:lpstr>Amplicon Seq</vt:lpstr>
      <vt:lpstr>Whole Genome Amplification</vt:lpstr>
      <vt:lpstr>Selective Whole Genome Amplification</vt:lpstr>
      <vt:lpstr>Sanger Sequencing</vt:lpstr>
      <vt:lpstr>Next Gen Sequencing</vt:lpstr>
      <vt:lpstr>PCR ERRORS</vt:lpstr>
      <vt:lpstr>Sequencing ERRORS</vt:lpstr>
      <vt:lpstr>Multiclonal Infections &amp; Multiplicity of Infection </vt:lpstr>
      <vt:lpstr>How do we resolve these errors and complexities: GATK Best Practices</vt:lpstr>
      <vt:lpstr>How do we resolve these errors and complexities: GATK Best Practices</vt:lpstr>
      <vt:lpstr>Positive Selection Evidence (the analyses)</vt:lpstr>
      <vt:lpstr>Resources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10,000 ft View of Genomics Lab Techniques &amp; Analyses</dc:title>
  <cp:lastModifiedBy>Microsoft Office User</cp:lastModifiedBy>
  <cp:revision>3</cp:revision>
  <dcterms:modified xsi:type="dcterms:W3CDTF">2017-07-12T18:38:44Z</dcterms:modified>
</cp:coreProperties>
</file>